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y="6858000" cx="12192000"/>
  <p:notesSz cx="6858000" cy="9144000"/>
  <p:defaultTextStyle>
    <a:defPPr lvl="0">
      <a:defRPr lang="tr-T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4CA397-ACF0-491D-B138-DAEB517EE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64BF68A-99B0-46EC-A2D0-F508F8C17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730662-0486-4BC2-ADA0-0077B34C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5E91FD-FF7D-4A00-9EAF-879862FA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C1E122-142A-475E-A05E-FE16561B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68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A58172-52BA-4411-99E2-157A3F13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72C0809-9437-4EA5-9955-F0AACEECE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95945F-6C38-4A5C-9C5C-5C82BDEF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8CE7EF-B383-44E1-A785-BF8F0823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041F49-7A15-4BC6-9A39-9ACCA5DE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16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704796-A9FC-4376-90BC-BD90A2EEB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3D27B42-59A3-4E2B-8924-C3CC7B76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FA9BFE-2201-47BE-9FCC-4FBD4B28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D171D5-8181-4B28-BAEB-9473B02C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59A901-7289-4204-9B02-0B4FEA06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67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53F3F4-3992-42AA-A96A-1A12A4B4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C0632B-244E-4793-B05B-65FB8A24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919BC3-0282-4B7B-A00B-47079D63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D63245-322E-4C34-88E8-C1D6F924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FAD09E-DC75-4042-96C9-970105EF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86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403205-8FEA-442F-91F7-67B9226E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746784-B30E-457C-9124-EFB42C5AE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E2EC3B-12FC-452D-9EF4-B7819E40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E069C3-3E36-458D-B21E-3992ED5D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EA175-B0EE-4725-A3FE-5D1259A0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78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3EF42-7798-4D21-B28E-0BB2840E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6BDEF-E253-4BAB-9188-F1E814F72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1A8C4B-4459-4BA1-8126-D672A3E72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2CD4AF-F055-4500-92CF-5D201608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417D70-BA5B-4A4B-980E-C2903253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B0E1A4-99FE-44B1-B1E1-EC783641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25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7E126A-9768-40BA-B080-A121B245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9767FD-C71B-445E-8C93-F38B3B7F0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CEA81E-6ACE-4F93-A55B-3C4F11A30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80BE534-1442-471A-8BDC-92A7EB83E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559ECA1-F864-435F-907D-4B0FC87D8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BC24BF4-A520-4ED5-9D5F-4D07BE66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A4BD29E-1640-4BDF-A29E-70ADDA42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0B4703F-7391-424A-B0B2-EA6DCEB2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7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59FB4B-3DEC-476E-8670-FBA9E123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DA5698F-16D1-4545-8AD1-68BCE709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EAA5B81-4ABC-4374-B37C-222E88FB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5E25EAF-92BD-4B0D-A64C-34C4B8BC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03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58D36D4-1C29-459D-84D9-A6337847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DE3B970-2957-44A5-B604-BCF9A923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89A77D-EC3C-43EA-9015-352094A5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1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03834-3595-4315-A3F4-2167FDD0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87906-01D8-4016-9DC1-132CCC65F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A3C570-D938-4537-B721-BC39F4E5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6086E3C-65D6-4B44-8B9C-82CC1463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C892B6-DEDD-4599-AD4B-48739E52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7775E3-9987-4D2B-8484-FE7AE409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48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DAAE88-6C3C-49EF-A5F9-D745BC22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FBEA55-89FC-408A-BB6C-3EE42ECF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F2736E-59BE-4850-8A5F-245A087C5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38000C-1D85-493F-A528-F26832E0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5AD9B1-4A4B-4805-B42F-B4B4A597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F49838-D565-4980-BAC1-BD12DDDD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34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31E0D34-5FE0-485D-9D4B-B4D1EA69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4F12EB-F322-4CF3-B67A-F9F21A28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DC98DF-FE4C-4AD9-B59C-7FBD2E23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42F7-2FCB-4C25-A159-E3DDAAF01240}" type="datetimeFigureOut">
              <a:rPr lang="tr-TR" smtClean="0"/>
              <a:t>1.5.2020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20A868-28AD-4E30-9065-660BBDCE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3EB82B-3094-440D-B909-37C1213D2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692B-52E3-4D82-B90E-599665076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6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9185614-F816-415E-9157-012CA9D1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D4EFAB5-C802-4CDD-A754-22B9FC5F2EB9}"/>
              </a:ext>
            </a:extLst>
          </p:cNvPr>
          <p:cNvSpPr txBox="1"/>
          <p:nvPr/>
        </p:nvSpPr>
        <p:spPr>
          <a:xfrm>
            <a:off x="3440784" y="1772239"/>
            <a:ext cx="5222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HZ. MUHAMMED’İN MEKKE VE MEDİNE YILLARI</a:t>
            </a:r>
          </a:p>
        </p:txBody>
      </p:sp>
    </p:spTree>
    <p:extLst>
      <p:ext uri="{BB962C8B-B14F-4D97-AF65-F5344CB8AC3E}">
        <p14:creationId xmlns:p14="http://schemas.microsoft.com/office/powerpoint/2010/main" val="73347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AC7951E-DDEE-4C4E-9FCF-8E0E5553D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500F667-0DFB-4313-B73A-2130DA2FFE0E}"/>
              </a:ext>
            </a:extLst>
          </p:cNvPr>
          <p:cNvSpPr txBox="1"/>
          <p:nvPr/>
        </p:nvSpPr>
        <p:spPr>
          <a:xfrm>
            <a:off x="2309567" y="1669983"/>
            <a:ext cx="7202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2">
                    <a:lumMod val="50000"/>
                  </a:schemeClr>
                </a:solidFill>
              </a:rPr>
              <a:t>Müslümanlar, Medinelilerin daveti üzerine Medine’ye hicret etmeye başladılar.</a:t>
            </a:r>
          </a:p>
          <a:p>
            <a:endParaRPr lang="tr-TR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sz="2800" dirty="0">
                <a:solidFill>
                  <a:schemeClr val="accent2">
                    <a:lumMod val="50000"/>
                  </a:schemeClr>
                </a:solidFill>
              </a:rPr>
              <a:t>Hz. Peygamber, 622 yılında Hz. Ebubekir ile Medine’ye hicret etti.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55F5286-A91A-4AAB-AF1F-7A9F01C01673}"/>
              </a:ext>
            </a:extLst>
          </p:cNvPr>
          <p:cNvSpPr txBox="1"/>
          <p:nvPr/>
        </p:nvSpPr>
        <p:spPr>
          <a:xfrm>
            <a:off x="3087277" y="471340"/>
            <a:ext cx="529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MEDİNE’YE HİCRET</a:t>
            </a:r>
          </a:p>
        </p:txBody>
      </p:sp>
    </p:spTree>
    <p:extLst>
      <p:ext uri="{BB962C8B-B14F-4D97-AF65-F5344CB8AC3E}">
        <p14:creationId xmlns:p14="http://schemas.microsoft.com/office/powerpoint/2010/main" val="4623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C206946-8164-49CD-955B-BF3CD01DD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160ACFC-13C6-4576-84DE-1DF9AD6CBCAC}"/>
              </a:ext>
            </a:extLst>
          </p:cNvPr>
          <p:cNvSpPr txBox="1"/>
          <p:nvPr/>
        </p:nvSpPr>
        <p:spPr>
          <a:xfrm>
            <a:off x="4157221" y="1970202"/>
            <a:ext cx="3412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Mekke Yılları</a:t>
            </a:r>
          </a:p>
        </p:txBody>
      </p:sp>
    </p:spTree>
    <p:extLst>
      <p:ext uri="{BB962C8B-B14F-4D97-AF65-F5344CB8AC3E}">
        <p14:creationId xmlns:p14="http://schemas.microsoft.com/office/powerpoint/2010/main" val="162608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478691B-8202-4A35-9F04-FB7C74A4D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36040A6-6932-43CD-945E-CEAA0314F116}"/>
              </a:ext>
            </a:extLst>
          </p:cNvPr>
          <p:cNvSpPr txBox="1"/>
          <p:nvPr/>
        </p:nvSpPr>
        <p:spPr>
          <a:xfrm>
            <a:off x="857839" y="2554665"/>
            <a:ext cx="6740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610 yılında Hz. Muhammed </a:t>
            </a:r>
            <a:r>
              <a:rPr lang="tr-TR" sz="2800" dirty="0" err="1"/>
              <a:t>Hira</a:t>
            </a:r>
            <a:r>
              <a:rPr lang="tr-TR" sz="2800" dirty="0"/>
              <a:t> Mağarasında derin düşünceler içerisindeyken Yüce Allah, vahiy meleği Cebrail aracılığıyla ona </a:t>
            </a:r>
            <a:r>
              <a:rPr lang="tr-TR" sz="2800" b="1" dirty="0" err="1"/>
              <a:t>Alak</a:t>
            </a:r>
            <a:r>
              <a:rPr lang="tr-TR" sz="2800" dirty="0"/>
              <a:t> suresinin ilk 5 ayetini </a:t>
            </a:r>
            <a:r>
              <a:rPr lang="tr-TR" sz="2800" dirty="0" err="1"/>
              <a:t>vahyetti</a:t>
            </a:r>
            <a:r>
              <a:rPr lang="tr-TR" sz="2800" dirty="0"/>
              <a:t>.</a:t>
            </a:r>
            <a:br>
              <a:rPr lang="tr-TR" sz="2800" dirty="0"/>
            </a:br>
            <a:br>
              <a:rPr lang="tr-TR" sz="2800" dirty="0"/>
            </a:br>
            <a:r>
              <a:rPr lang="tr-TR" sz="2800" dirty="0"/>
              <a:t>Hz. Muhammed, 40 yaşındaydı.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B873AA4-E255-4B40-817E-7527CE331A4D}"/>
              </a:ext>
            </a:extLst>
          </p:cNvPr>
          <p:cNvSpPr txBox="1"/>
          <p:nvPr/>
        </p:nvSpPr>
        <p:spPr>
          <a:xfrm>
            <a:off x="3897983" y="1338607"/>
            <a:ext cx="3318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İlk Vahiy</a:t>
            </a:r>
          </a:p>
        </p:txBody>
      </p:sp>
    </p:spTree>
    <p:extLst>
      <p:ext uri="{BB962C8B-B14F-4D97-AF65-F5344CB8AC3E}">
        <p14:creationId xmlns:p14="http://schemas.microsoft.com/office/powerpoint/2010/main" val="36859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3E32031-A0F3-4B57-A59B-C27CBB4FB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38D0F26-2BCF-4946-8746-1BE2D7596176}"/>
              </a:ext>
            </a:extLst>
          </p:cNvPr>
          <p:cNvSpPr txBox="1"/>
          <p:nvPr/>
        </p:nvSpPr>
        <p:spPr>
          <a:xfrm>
            <a:off x="3685880" y="688157"/>
            <a:ext cx="447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İlk Müslümanlar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113E8662-4011-4073-B2A1-BFE1347CBDB5}"/>
              </a:ext>
            </a:extLst>
          </p:cNvPr>
          <p:cNvCxnSpPr/>
          <p:nvPr/>
        </p:nvCxnSpPr>
        <p:spPr>
          <a:xfrm flipH="1">
            <a:off x="2064470" y="1621410"/>
            <a:ext cx="2168165" cy="126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8A61BCB-8CD2-4074-A476-D902E900C96E}"/>
              </a:ext>
            </a:extLst>
          </p:cNvPr>
          <p:cNvCxnSpPr/>
          <p:nvPr/>
        </p:nvCxnSpPr>
        <p:spPr>
          <a:xfrm>
            <a:off x="7663992" y="1517715"/>
            <a:ext cx="2121031" cy="136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98819D74-3468-4B67-9379-2BF97F492CEB}"/>
              </a:ext>
            </a:extLst>
          </p:cNvPr>
          <p:cNvCxnSpPr/>
          <p:nvPr/>
        </p:nvCxnSpPr>
        <p:spPr>
          <a:xfrm flipH="1">
            <a:off x="4440025" y="1659118"/>
            <a:ext cx="612742" cy="1074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CDFE2C28-AF5F-45FF-ACDF-B289FE5EBCF5}"/>
              </a:ext>
            </a:extLst>
          </p:cNvPr>
          <p:cNvCxnSpPr/>
          <p:nvPr/>
        </p:nvCxnSpPr>
        <p:spPr>
          <a:xfrm>
            <a:off x="6815579" y="1621410"/>
            <a:ext cx="707011" cy="1055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1E6BB85-55DE-4455-AB45-4E1EE98CF19E}"/>
              </a:ext>
            </a:extLst>
          </p:cNvPr>
          <p:cNvSpPr txBox="1"/>
          <p:nvPr/>
        </p:nvSpPr>
        <p:spPr>
          <a:xfrm>
            <a:off x="791852" y="2941800"/>
            <a:ext cx="179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Hz. Hatice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026C264-9511-41FA-BB7B-DEF8E0327C59}"/>
              </a:ext>
            </a:extLst>
          </p:cNvPr>
          <p:cNvSpPr txBox="1"/>
          <p:nvPr/>
        </p:nvSpPr>
        <p:spPr>
          <a:xfrm>
            <a:off x="3797462" y="2925303"/>
            <a:ext cx="136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Hz. Ali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D71E7E-EBDA-434B-AC85-03016DD2FAC3}"/>
              </a:ext>
            </a:extLst>
          </p:cNvPr>
          <p:cNvSpPr txBox="1"/>
          <p:nvPr/>
        </p:nvSpPr>
        <p:spPr>
          <a:xfrm>
            <a:off x="9426834" y="2941800"/>
            <a:ext cx="171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Hz. </a:t>
            </a:r>
            <a:r>
              <a:rPr lang="tr-TR" sz="2800" b="1" dirty="0" err="1"/>
              <a:t>Zeyd</a:t>
            </a:r>
            <a:endParaRPr lang="tr-TR" sz="2800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BA38D78-0F89-4136-863F-B513DC61911F}"/>
              </a:ext>
            </a:extLst>
          </p:cNvPr>
          <p:cNvSpPr txBox="1"/>
          <p:nvPr/>
        </p:nvSpPr>
        <p:spPr>
          <a:xfrm>
            <a:off x="6297105" y="2821608"/>
            <a:ext cx="22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Hz. Ebu Bekir</a:t>
            </a:r>
          </a:p>
        </p:txBody>
      </p:sp>
      <p:sp>
        <p:nvSpPr>
          <p:cNvPr id="23" name="Akış Çizelgesi: Belge 22">
            <a:extLst>
              <a:ext uri="{FF2B5EF4-FFF2-40B4-BE49-F238E27FC236}">
                <a16:creationId xmlns:a16="http://schemas.microsoft.com/office/drawing/2014/main" id="{1BECF524-B795-44B6-B5B0-5B88A23F31AC}"/>
              </a:ext>
            </a:extLst>
          </p:cNvPr>
          <p:cNvSpPr/>
          <p:nvPr/>
        </p:nvSpPr>
        <p:spPr>
          <a:xfrm>
            <a:off x="3412503" y="4167706"/>
            <a:ext cx="4675695" cy="2345157"/>
          </a:xfrm>
          <a:prstGeom prst="flowChartDocumen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F948839-96F0-4BAA-BE36-115ED6C94776}"/>
              </a:ext>
            </a:extLst>
          </p:cNvPr>
          <p:cNvSpPr txBox="1"/>
          <p:nvPr/>
        </p:nvSpPr>
        <p:spPr>
          <a:xfrm>
            <a:off x="4062182" y="4413862"/>
            <a:ext cx="3725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Hz. Muhammed, yakınlarından başlayarak insanları İslam’a davet etmeye başladı.</a:t>
            </a:r>
          </a:p>
        </p:txBody>
      </p:sp>
    </p:spTree>
    <p:extLst>
      <p:ext uri="{BB962C8B-B14F-4D97-AF65-F5344CB8AC3E}">
        <p14:creationId xmlns:p14="http://schemas.microsoft.com/office/powerpoint/2010/main" val="46369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A1394CB-F70E-42DC-854F-A74AC5E9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525DBE-EA89-4D2B-8D6F-376F78EDFCAE}"/>
              </a:ext>
            </a:extLst>
          </p:cNvPr>
          <p:cNvSpPr txBox="1"/>
          <p:nvPr/>
        </p:nvSpPr>
        <p:spPr>
          <a:xfrm>
            <a:off x="2243580" y="1941920"/>
            <a:ext cx="8125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Hz. Muhammed, İslam’a davetini peygamberliğinin </a:t>
            </a:r>
            <a:r>
              <a:rPr lang="tr-TR" sz="28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ilk 3 yılında </a:t>
            </a:r>
            <a:r>
              <a:rPr lang="tr-TR" sz="28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gizlice</a:t>
            </a:r>
            <a:r>
              <a:rPr lang="tr-T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yürüttü.</a:t>
            </a:r>
          </a:p>
          <a:p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Dördüncü yılından itibaren insanları açıktan davet etmeye başladı.</a:t>
            </a:r>
          </a:p>
        </p:txBody>
      </p:sp>
    </p:spTree>
    <p:extLst>
      <p:ext uri="{BB962C8B-B14F-4D97-AF65-F5344CB8AC3E}">
        <p14:creationId xmlns:p14="http://schemas.microsoft.com/office/powerpoint/2010/main" val="194253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68BCDF4-9874-4F41-8AB5-DB6AD3E95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884C109-139C-4E32-9802-DDA3A5E78C29}"/>
              </a:ext>
            </a:extLst>
          </p:cNvPr>
          <p:cNvSpPr txBox="1"/>
          <p:nvPr/>
        </p:nvSpPr>
        <p:spPr>
          <a:xfrm>
            <a:off x="3249105" y="527901"/>
            <a:ext cx="569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Habeşistan’a Hicret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8F64236-C6F1-4A69-BFDA-DC2C2192C007}"/>
              </a:ext>
            </a:extLst>
          </p:cNvPr>
          <p:cNvSpPr txBox="1"/>
          <p:nvPr/>
        </p:nvSpPr>
        <p:spPr>
          <a:xfrm>
            <a:off x="1027522" y="196077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615 ve 616 yıllarında Mekkeli müşriklerin Müslümanlara yaptığı baskı ve zulümden dolayı Müslümanlar, Habeşistan’a hicret etti.</a:t>
            </a:r>
          </a:p>
        </p:txBody>
      </p:sp>
    </p:spTree>
    <p:extLst>
      <p:ext uri="{BB962C8B-B14F-4D97-AF65-F5344CB8AC3E}">
        <p14:creationId xmlns:p14="http://schemas.microsoft.com/office/powerpoint/2010/main" val="276411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CDD4C9C-5043-4886-A677-0096F2C7B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13D46ED-8BC9-4138-B8CD-10C1288B07A1}"/>
              </a:ext>
            </a:extLst>
          </p:cNvPr>
          <p:cNvSpPr txBox="1"/>
          <p:nvPr/>
        </p:nvSpPr>
        <p:spPr>
          <a:xfrm>
            <a:off x="4440025" y="1084083"/>
            <a:ext cx="31485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sz="4400" b="1" dirty="0">
                <a:ln/>
                <a:solidFill>
                  <a:schemeClr val="accent3"/>
                </a:solidFill>
              </a:rPr>
              <a:t>Hüzün</a:t>
            </a:r>
            <a:r>
              <a:rPr lang="tr-TR" b="1" dirty="0">
                <a:ln/>
                <a:solidFill>
                  <a:schemeClr val="accent3"/>
                </a:solidFill>
              </a:rPr>
              <a:t> </a:t>
            </a:r>
            <a:r>
              <a:rPr lang="tr-TR" sz="4400" b="1" dirty="0">
                <a:ln/>
                <a:solidFill>
                  <a:schemeClr val="accent3"/>
                </a:solidFill>
              </a:rPr>
              <a:t>Yılı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0A9476D-A2B3-4428-B69E-6C5C4FE92D8D}"/>
              </a:ext>
            </a:extLst>
          </p:cNvPr>
          <p:cNvSpPr txBox="1"/>
          <p:nvPr/>
        </p:nvSpPr>
        <p:spPr>
          <a:xfrm>
            <a:off x="1555424" y="2290713"/>
            <a:ext cx="8559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Bahnschrift" panose="020B0502040204020203" pitchFamily="34" charset="0"/>
              </a:rPr>
              <a:t>619 yılında Peygamberimizin (sav.) eşi Hz. Hatice ve amcası Ebu Talip vefat etti. Peygamberimizi ve Müslümanları çok üzen bu ölümlerin gerçekleştiği yıla </a:t>
            </a:r>
            <a:r>
              <a:rPr lang="tr-TR" sz="2800" u="sng" dirty="0">
                <a:latin typeface="Bahnschrift" panose="020B0502040204020203" pitchFamily="34" charset="0"/>
              </a:rPr>
              <a:t>Hüzün Yılı </a:t>
            </a:r>
            <a:r>
              <a:rPr lang="tr-TR" sz="2800" dirty="0">
                <a:latin typeface="Bahnschrift" panose="020B0502040204020203" pitchFamily="34" charset="0"/>
              </a:rPr>
              <a:t>denildi.</a:t>
            </a:r>
          </a:p>
        </p:txBody>
      </p:sp>
    </p:spTree>
    <p:extLst>
      <p:ext uri="{BB962C8B-B14F-4D97-AF65-F5344CB8AC3E}">
        <p14:creationId xmlns:p14="http://schemas.microsoft.com/office/powerpoint/2010/main" val="302094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3824BA9-5D1F-4483-8B54-D4E8DD9F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E0382D5-651D-4060-84B4-F814F4E8ECB5}"/>
              </a:ext>
            </a:extLst>
          </p:cNvPr>
          <p:cNvSpPr txBox="1"/>
          <p:nvPr/>
        </p:nvSpPr>
        <p:spPr>
          <a:xfrm>
            <a:off x="1046375" y="2090172"/>
            <a:ext cx="6278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Hz. Muhammed, İslam davetini Mekke şehrinin dışında da duyurmak amacıyla </a:t>
            </a:r>
            <a:r>
              <a:rPr lang="tr-TR" sz="2800" dirty="0" err="1">
                <a:solidFill>
                  <a:schemeClr val="accent2">
                    <a:lumMod val="75000"/>
                  </a:schemeClr>
                </a:solidFill>
              </a:rPr>
              <a:t>Taif</a:t>
            </a:r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 şehrine gitti.</a:t>
            </a:r>
            <a:br>
              <a:rPr lang="tr-TR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800" dirty="0" err="1">
                <a:solidFill>
                  <a:schemeClr val="accent2">
                    <a:lumMod val="75000"/>
                  </a:schemeClr>
                </a:solidFill>
              </a:rPr>
              <a:t>Taifliler</a:t>
            </a:r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 bu davete yanaşmadılar ve Hz. Muhammed Mekke’ye geri döndü.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92A9EBD-04E2-472D-B42B-168D66D77599}"/>
              </a:ext>
            </a:extLst>
          </p:cNvPr>
          <p:cNvSpPr txBox="1"/>
          <p:nvPr/>
        </p:nvSpPr>
        <p:spPr>
          <a:xfrm>
            <a:off x="3007151" y="583421"/>
            <a:ext cx="467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Taif</a:t>
            </a:r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Yolculuğu</a:t>
            </a:r>
          </a:p>
        </p:txBody>
      </p:sp>
    </p:spTree>
    <p:extLst>
      <p:ext uri="{BB962C8B-B14F-4D97-AF65-F5344CB8AC3E}">
        <p14:creationId xmlns:p14="http://schemas.microsoft.com/office/powerpoint/2010/main" val="132288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D3371A4-E02C-43EF-9D08-B3314D7F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8821236-5300-4C3D-A41E-6CDFA77EF03A}"/>
              </a:ext>
            </a:extLst>
          </p:cNvPr>
          <p:cNvSpPr txBox="1"/>
          <p:nvPr/>
        </p:nvSpPr>
        <p:spPr>
          <a:xfrm>
            <a:off x="3280528" y="518474"/>
            <a:ext cx="529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MEDİNE’YE HİCRET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06FE99F-33E0-4248-838E-16BAE362A088}"/>
              </a:ext>
            </a:extLst>
          </p:cNvPr>
          <p:cNvSpPr txBox="1"/>
          <p:nvPr/>
        </p:nvSpPr>
        <p:spPr>
          <a:xfrm>
            <a:off x="1753385" y="1800520"/>
            <a:ext cx="8342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latin typeface="Bahnschrift Light SemiCondensed" panose="020B0502040204020203" pitchFamily="34" charset="0"/>
              </a:rPr>
              <a:t>Hz. Muhammed 620 yılında Medine’den gelen bazı Medinelilere İslam’ı anlatmış, onlar da Müslüman olup yurtlarına dönmüşlerdir.</a:t>
            </a:r>
            <a:br>
              <a:rPr lang="tr-TR" sz="2400" dirty="0">
                <a:latin typeface="Bahnschrift Light SemiCondensed" panose="020B0502040204020203" pitchFamily="34" charset="0"/>
              </a:rPr>
            </a:br>
            <a:endParaRPr lang="tr-TR" sz="2400" dirty="0">
              <a:latin typeface="Bahnschrift Light Semi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latin typeface="Bahnschrift Light SemiCondensed" panose="020B0502040204020203" pitchFamily="34" charset="0"/>
              </a:rPr>
              <a:t>621 ve 622 yılında daha kalabalık gruplar gelerek Müslüman olmuşlar, Hz. Muhammed’i ve Müslümanları Medine’ye davet etmişlerdir.</a:t>
            </a:r>
          </a:p>
        </p:txBody>
      </p:sp>
    </p:spTree>
    <p:extLst>
      <p:ext uri="{BB962C8B-B14F-4D97-AF65-F5344CB8AC3E}">
        <p14:creationId xmlns:p14="http://schemas.microsoft.com/office/powerpoint/2010/main" val="16668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