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D51B8-51C1-4401-A1B6-E0E91E6E74ED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D1B8-D3FA-4F72-9CC6-1919111940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00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9C9491-FC09-4697-93DC-7DD639D6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ED95AC7-1383-4A3B-A8C9-0D623A68C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6078BF-6FCE-4F5E-B729-FC945AD0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2F7811-3683-4129-BAFB-C1ABAF98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D1F730-9D80-476F-9EE0-3A1F26E4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9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36633B-4F40-459D-AABF-86EC3DCB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FF45305-3BC4-4074-8553-CAD4A647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E9CA78-C6C5-472D-9EBC-51B83E9A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530541-8E4E-4E29-81B1-099A97B4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96901B-8A31-4E31-BABD-6B2DB5D5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8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EDFD734-D0DC-4F50-92AD-6415DA907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D15C0C-AB02-48C3-8266-5398099F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6DC947-EB91-4545-BACC-49223347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B3880F-44F4-45D5-A77B-3EA72558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7C95F6-B2C1-4A46-A828-12516CB8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83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714388-6150-4CD3-96C5-08D75A1E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07C7D9-D7A7-4DA0-9C68-3156D70A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B52C62-9ED5-4AD7-A4E4-DDC667A7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25C804-5BE2-4004-9B66-2DF8F720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9F6558-155F-48D9-A1C1-D904EF49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94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B26CC7-50A0-4655-BC2F-938ED4B3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379A6-D8E0-4F5B-BAFD-79366453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EB4D39-A157-4FBF-B3C8-37352027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D18FC2-A7C9-4ABE-9BA1-C0769BCC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545349-B5BF-4EE8-A813-E62CA48C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4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5ABE88-4D3F-46C8-9DAC-660B8DAC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E5CD9D-4BED-446C-9344-0B325ADDB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B38F841-C8D0-4487-B32D-E649F7AE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FDFEF0-A7BC-4416-A750-90946947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BBF76A-3C9D-426B-9B06-991D2501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E18EA0-8BD6-4643-985F-61B8FD57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5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0873FD-FB25-4FB3-BC36-2539AA8C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0E802A-76AB-4D57-A83B-90AEC0A3E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F2E9A7-7034-4A37-922F-9AD47378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A18A61D-36E0-45D0-B076-23B498752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4F7B620-7E64-45CC-AC88-729B93C4F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9D37694-D978-4EE3-BB6E-327823A7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2CB1408-ADD9-4222-ADC1-784B88B2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D8370A-B44E-45E7-9289-4069AA49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7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74019F-0BA3-4923-8B55-27FC045E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FBD4BD-86C4-4CD4-BB7B-9B5EF132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8345E04-9887-4DBB-A3D1-BDCA2E49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6A8179F-D9FC-413F-A21E-D4ED52E2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8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5785F4-1665-41C8-AF8B-837249B3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700D03B-9773-4779-88BB-3CC927E8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D83D04-72D1-436C-A274-B24EB69E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17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5104F-AF41-471F-A05A-4FA153B9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E497D0-2365-41F5-A039-D2619D94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B13AC8-56F7-4D96-A38D-716F3F4F9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14D025-C371-4A3D-B838-AD1ACFDF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716EB4-6091-498C-8984-B1030989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EEC3043-D0A2-4788-9306-27DC2CCE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29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928E10-EA4A-42E6-BC0F-22B9F1A7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367AA3E-EFA1-4757-B151-312393444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8C4BB4-51F8-448F-84EC-5AD8E612E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38DECC-B2C4-4138-9053-EEF238E2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76273E-9D11-48C7-9995-8D2D0E23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707CFE-A360-43CB-A740-89855645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9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18574C-22A2-41F9-A758-B680A2A8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97D7AD-D134-4224-8A17-D54FCA9B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283947-616D-4953-9747-79F32DC1D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E700-1425-4E84-B188-9B54278CB87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86BFB7-2F6A-40B8-A258-C7D31B0EB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C68307-A34F-4A00-8155-46FAB71EE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411C-0655-4753-99FF-E57D3E2B02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54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5F8E607-6EAA-414E-B691-FD640894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C74C6ED-405B-4B55-9F27-A8CF3DEB9D9C}"/>
              </a:ext>
            </a:extLst>
          </p:cNvPr>
          <p:cNvSpPr txBox="1"/>
          <p:nvPr/>
        </p:nvSpPr>
        <p:spPr>
          <a:xfrm>
            <a:off x="3833567" y="1767006"/>
            <a:ext cx="4524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HZ. MUHAMMED’İN MEKKE VE MEDİNE YILLARI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9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BD83967-3D7C-45C0-AD4E-C543E8409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D9702C6-FF93-456D-B090-3D86C8701927}"/>
              </a:ext>
            </a:extLst>
          </p:cNvPr>
          <p:cNvSpPr txBox="1"/>
          <p:nvPr/>
        </p:nvSpPr>
        <p:spPr>
          <a:xfrm>
            <a:off x="2017336" y="216817"/>
            <a:ext cx="615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Veda Haccı ve Veda Hutbesi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90AE4A-5DAD-436F-89E6-747BDC176F63}"/>
              </a:ext>
            </a:extLst>
          </p:cNvPr>
          <p:cNvSpPr txBox="1"/>
          <p:nvPr/>
        </p:nvSpPr>
        <p:spPr>
          <a:xfrm>
            <a:off x="1282045" y="1079965"/>
            <a:ext cx="6155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Hz. Muhammed, 632 yılında hac ibadeti için Müslümanlarla beraber Mekke’ye gitti. Müslümanlarla beraber hac ibadetini yaptılar.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A826450-09C8-4FC1-A969-B9ADB0B5EB44}"/>
              </a:ext>
            </a:extLst>
          </p:cNvPr>
          <p:cNvSpPr txBox="1"/>
          <p:nvPr/>
        </p:nvSpPr>
        <p:spPr>
          <a:xfrm>
            <a:off x="3827282" y="3704734"/>
            <a:ext cx="6240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Hz. Muhammed, hac ibadeti sırasında Müslümanlara bir konuşma yaptı. Bu konuşmaya</a:t>
            </a:r>
            <a:r>
              <a:rPr lang="tr-TR" sz="3200" b="1" dirty="0"/>
              <a:t> Veda Hutbesi </a:t>
            </a:r>
            <a:r>
              <a:rPr lang="tr-TR" sz="3200" dirty="0"/>
              <a:t>adı verildi.</a:t>
            </a:r>
          </a:p>
        </p:txBody>
      </p:sp>
    </p:spTree>
    <p:extLst>
      <p:ext uri="{BB962C8B-B14F-4D97-AF65-F5344CB8AC3E}">
        <p14:creationId xmlns:p14="http://schemas.microsoft.com/office/powerpoint/2010/main" val="25018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5F8E607-6EAA-414E-B691-FD640894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C74C6ED-405B-4B55-9F27-A8CF3DEB9D9C}"/>
              </a:ext>
            </a:extLst>
          </p:cNvPr>
          <p:cNvSpPr txBox="1"/>
          <p:nvPr/>
        </p:nvSpPr>
        <p:spPr>
          <a:xfrm>
            <a:off x="3833567" y="1767006"/>
            <a:ext cx="45248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Medine Yılları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87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3345DF3-5BC8-4CA9-AB48-91B2B852C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63A5EE2-7A0D-40AC-8578-1FF06614E5A3}"/>
              </a:ext>
            </a:extLst>
          </p:cNvPr>
          <p:cNvSpPr/>
          <p:nvPr/>
        </p:nvSpPr>
        <p:spPr>
          <a:xfrm>
            <a:off x="4977352" y="792099"/>
            <a:ext cx="5778632" cy="2215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F594B0C-C1F1-4224-924E-735912F9402F}"/>
              </a:ext>
            </a:extLst>
          </p:cNvPr>
          <p:cNvSpPr txBox="1"/>
          <p:nvPr/>
        </p:nvSpPr>
        <p:spPr>
          <a:xfrm>
            <a:off x="5213023" y="1178350"/>
            <a:ext cx="520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hnschrift Light SemiCondensed" panose="020B0502040204020203" pitchFamily="34" charset="0"/>
              </a:rPr>
              <a:t>Hz. Muhammed, Medine’ye hicretten sonra bu şehirde ilk olarak bir mescit yaptırdı. Bu mescide </a:t>
            </a:r>
            <a:r>
              <a:rPr lang="tr-TR" sz="2400" b="1" dirty="0" err="1">
                <a:latin typeface="Bahnschrift Light SemiCondensed" panose="020B0502040204020203" pitchFamily="34" charset="0"/>
              </a:rPr>
              <a:t>Mescid</a:t>
            </a:r>
            <a:r>
              <a:rPr lang="tr-TR" sz="2400" b="1" dirty="0">
                <a:latin typeface="Bahnschrift Light SemiCondensed" panose="020B0502040204020203" pitchFamily="34" charset="0"/>
              </a:rPr>
              <a:t>-i Nebi </a:t>
            </a:r>
            <a:r>
              <a:rPr lang="tr-TR" sz="2400" dirty="0">
                <a:latin typeface="Bahnschrift Light SemiCondensed" panose="020B0502040204020203" pitchFamily="34" charset="0"/>
              </a:rPr>
              <a:t>adı verildi.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3EBFFDB-0E82-4FD4-B355-8162C92BE9F7}"/>
              </a:ext>
            </a:extLst>
          </p:cNvPr>
          <p:cNvSpPr/>
          <p:nvPr/>
        </p:nvSpPr>
        <p:spPr>
          <a:xfrm>
            <a:off x="4977352" y="3664994"/>
            <a:ext cx="5778632" cy="22150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Mescid</a:t>
            </a:r>
            <a:r>
              <a:rPr lang="tr-TR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-i Nebi’nin bitişiğine Hz. Muhammed ve ailesi için odalar yapıldı.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Ayrıca kimsesiz Müslümanların kalabilmesi için </a:t>
            </a:r>
            <a:r>
              <a:rPr lang="tr-TR" sz="24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SUFFE</a:t>
            </a:r>
            <a:r>
              <a:rPr lang="tr-TR" sz="2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adı verilen bir bölüm inşa edildi.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258A746-134F-4595-8AE8-84BE31D23A79}"/>
              </a:ext>
            </a:extLst>
          </p:cNvPr>
          <p:cNvSpPr txBox="1"/>
          <p:nvPr/>
        </p:nvSpPr>
        <p:spPr>
          <a:xfrm>
            <a:off x="1018095" y="707010"/>
            <a:ext cx="279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Mescid</a:t>
            </a:r>
            <a:r>
              <a:rPr lang="tr-TR" sz="3600" dirty="0">
                <a:solidFill>
                  <a:srgbClr val="FF0000"/>
                </a:solidFill>
              </a:rPr>
              <a:t>-i Nebi</a:t>
            </a:r>
          </a:p>
        </p:txBody>
      </p:sp>
    </p:spTree>
    <p:extLst>
      <p:ext uri="{BB962C8B-B14F-4D97-AF65-F5344CB8AC3E}">
        <p14:creationId xmlns:p14="http://schemas.microsoft.com/office/powerpoint/2010/main" val="251279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17A51A5-8A6B-4CDE-9F07-43B0A8FE6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3ABCA63D-70AB-4975-A6B3-DECCB259FBD1}"/>
              </a:ext>
            </a:extLst>
          </p:cNvPr>
          <p:cNvSpPr/>
          <p:nvPr/>
        </p:nvSpPr>
        <p:spPr>
          <a:xfrm>
            <a:off x="2243579" y="754144"/>
            <a:ext cx="4694549" cy="137631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Ensar Ve Muhacir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D4A9465-9BDC-442B-BB5E-4B263BD9F407}"/>
              </a:ext>
            </a:extLst>
          </p:cNvPr>
          <p:cNvSpPr txBox="1"/>
          <p:nvPr/>
        </p:nvSpPr>
        <p:spPr>
          <a:xfrm>
            <a:off x="1743960" y="2509070"/>
            <a:ext cx="6787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dirty="0"/>
              <a:t>Mekke’den Medine’ye göç eden Müslümanlara </a:t>
            </a:r>
            <a:r>
              <a:rPr lang="tr-TR" sz="2800" b="1" dirty="0"/>
              <a:t>muhacir</a:t>
            </a:r>
            <a:r>
              <a:rPr lang="tr-TR" sz="2800" dirty="0"/>
              <a:t> denir.</a:t>
            </a:r>
          </a:p>
          <a:p>
            <a:r>
              <a:rPr lang="tr-TR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dirty="0"/>
              <a:t>Muhacirlere yardım eden, onlara her türlü desteği veren Medineli Müslümanlara da </a:t>
            </a:r>
            <a:r>
              <a:rPr lang="tr-TR" sz="2800" b="1" dirty="0" err="1"/>
              <a:t>ensar</a:t>
            </a:r>
            <a:r>
              <a:rPr lang="tr-TR" sz="2800" dirty="0"/>
              <a:t> denir. </a:t>
            </a:r>
          </a:p>
          <a:p>
            <a:endParaRPr lang="tr-TR" sz="2800" dirty="0"/>
          </a:p>
          <a:p>
            <a:r>
              <a:rPr lang="tr-TR" sz="2800" dirty="0"/>
              <a:t>Hz. Muhammed, </a:t>
            </a:r>
            <a:r>
              <a:rPr lang="tr-TR" sz="2800" dirty="0" err="1"/>
              <a:t>ensar</a:t>
            </a:r>
            <a:r>
              <a:rPr lang="tr-TR" sz="2800" dirty="0"/>
              <a:t> ve muhaciri kardeş ilan etti.</a:t>
            </a:r>
          </a:p>
        </p:txBody>
      </p:sp>
    </p:spTree>
    <p:extLst>
      <p:ext uri="{BB962C8B-B14F-4D97-AF65-F5344CB8AC3E}">
        <p14:creationId xmlns:p14="http://schemas.microsoft.com/office/powerpoint/2010/main" val="407661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8CE99A4-19E9-4534-8AA2-0B8B5234E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D03F8BE-F876-480E-8028-D06DE78A81E6}"/>
              </a:ext>
            </a:extLst>
          </p:cNvPr>
          <p:cNvSpPr txBox="1"/>
          <p:nvPr/>
        </p:nvSpPr>
        <p:spPr>
          <a:xfrm>
            <a:off x="3308808" y="584462"/>
            <a:ext cx="39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Medine Sözleşmesi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485A9B2-A5CF-46E0-9948-4E162BCBD66D}"/>
              </a:ext>
            </a:extLst>
          </p:cNvPr>
          <p:cNvSpPr txBox="1"/>
          <p:nvPr/>
        </p:nvSpPr>
        <p:spPr>
          <a:xfrm>
            <a:off x="1206632" y="2243579"/>
            <a:ext cx="5976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Hz. Muhammed, Medine’de yaşayan Yahudilerle de bir anlaşma yaptı. Buna göre herkes Medine’de barış içinde yaşayacak ve şehri birlikte koruyacaklardı.</a:t>
            </a:r>
          </a:p>
        </p:txBody>
      </p:sp>
    </p:spTree>
    <p:extLst>
      <p:ext uri="{BB962C8B-B14F-4D97-AF65-F5344CB8AC3E}">
        <p14:creationId xmlns:p14="http://schemas.microsoft.com/office/powerpoint/2010/main" val="405387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B6167FD-691B-4ADB-9AAF-248A3E187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Üst Köşelerinden Biri Yuvarlatılmış, Biri Kesik 5">
            <a:extLst>
              <a:ext uri="{FF2B5EF4-FFF2-40B4-BE49-F238E27FC236}">
                <a16:creationId xmlns:a16="http://schemas.microsoft.com/office/drawing/2014/main" id="{5099B787-9EB9-425C-8D05-6E0DF094E780}"/>
              </a:ext>
            </a:extLst>
          </p:cNvPr>
          <p:cNvSpPr/>
          <p:nvPr/>
        </p:nvSpPr>
        <p:spPr>
          <a:xfrm>
            <a:off x="3780148" y="452488"/>
            <a:ext cx="4091233" cy="1065228"/>
          </a:xfrm>
          <a:prstGeom prst="snip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bg2">
                    <a:lumMod val="10000"/>
                  </a:schemeClr>
                </a:solidFill>
              </a:rPr>
              <a:t>Bedir Savaşı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BCAC862-C394-4E41-8BF1-8C99102EB91C}"/>
              </a:ext>
            </a:extLst>
          </p:cNvPr>
          <p:cNvSpPr txBox="1"/>
          <p:nvPr/>
        </p:nvSpPr>
        <p:spPr>
          <a:xfrm>
            <a:off x="2535810" y="2736502"/>
            <a:ext cx="6956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624 yılında Mekkeli müşriklerin Müslümanlara baskıları sonucu Bedir savaşı gerçekleşti. </a:t>
            </a:r>
          </a:p>
          <a:p>
            <a:r>
              <a:rPr 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Müslümanlar savaşı kazandılar.</a:t>
            </a:r>
          </a:p>
        </p:txBody>
      </p:sp>
    </p:spTree>
    <p:extLst>
      <p:ext uri="{BB962C8B-B14F-4D97-AF65-F5344CB8AC3E}">
        <p14:creationId xmlns:p14="http://schemas.microsoft.com/office/powerpoint/2010/main" val="280384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EBB3661-CA38-4D2A-A39E-E641D2DA3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6DA47C-4CEF-41C8-98A8-BE8C7FAE9588}"/>
              </a:ext>
            </a:extLst>
          </p:cNvPr>
          <p:cNvSpPr/>
          <p:nvPr/>
        </p:nvSpPr>
        <p:spPr>
          <a:xfrm>
            <a:off x="1555423" y="1655560"/>
            <a:ext cx="6381946" cy="45378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Bedir savaşını kaybeden Mekkeli müşrikler 615 yılında Müslümanlara tekrar savaş açtılar. Müslümanlar galip gelecekken, Hz. Muhammed’in stratejik bir noktaya yerleştirdiği okçular yerlerini terk edince üstünlüklerini kaybettiler.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7FBC48B-1698-43B8-92DD-790629F33E57}"/>
              </a:ext>
            </a:extLst>
          </p:cNvPr>
          <p:cNvSpPr txBox="1"/>
          <p:nvPr/>
        </p:nvSpPr>
        <p:spPr>
          <a:xfrm>
            <a:off x="4375608" y="419494"/>
            <a:ext cx="430647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5400" b="1" dirty="0" err="1">
                <a:ln/>
                <a:solidFill>
                  <a:schemeClr val="accent3"/>
                </a:solidFill>
              </a:rPr>
              <a:t>Uhud</a:t>
            </a:r>
            <a:r>
              <a:rPr lang="tr-TR" sz="5400" b="1" dirty="0">
                <a:ln/>
                <a:solidFill>
                  <a:schemeClr val="accent3"/>
                </a:solidFill>
              </a:rPr>
              <a:t> Savaşı</a:t>
            </a:r>
          </a:p>
        </p:txBody>
      </p:sp>
    </p:spTree>
    <p:extLst>
      <p:ext uri="{BB962C8B-B14F-4D97-AF65-F5344CB8AC3E}">
        <p14:creationId xmlns:p14="http://schemas.microsoft.com/office/powerpoint/2010/main" val="42106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A09FBED-D06A-41AF-9388-FBCEC51A0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E60419F-3610-4AF1-9871-D0B0FF5A839B}"/>
              </a:ext>
            </a:extLst>
          </p:cNvPr>
          <p:cNvSpPr txBox="1"/>
          <p:nvPr/>
        </p:nvSpPr>
        <p:spPr>
          <a:xfrm>
            <a:off x="3951402" y="603315"/>
            <a:ext cx="4289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Hendek Savaşı</a:t>
            </a:r>
          </a:p>
        </p:txBody>
      </p:sp>
      <p:sp>
        <p:nvSpPr>
          <p:cNvPr id="10" name="Akış Çizelgesi: Veri 9">
            <a:extLst>
              <a:ext uri="{FF2B5EF4-FFF2-40B4-BE49-F238E27FC236}">
                <a16:creationId xmlns:a16="http://schemas.microsoft.com/office/drawing/2014/main" id="{1AE2C33B-1FC8-4B44-A6D5-77E721C391FF}"/>
              </a:ext>
            </a:extLst>
          </p:cNvPr>
          <p:cNvSpPr/>
          <p:nvPr/>
        </p:nvSpPr>
        <p:spPr>
          <a:xfrm>
            <a:off x="1470580" y="2129960"/>
            <a:ext cx="8691514" cy="3252745"/>
          </a:xfrm>
          <a:prstGeom prst="flowChartInputOutpu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627 yılında Mekkeliler Medine’yi kuşattılar.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Müslümanlar, Medine şehrinin etrafına geniş hendekler kazmışlardı.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/>
                </a:solidFill>
              </a:rPr>
              <a:t> Mekkeliler bu hendekleri geçemediler ve geri döndüler.</a:t>
            </a:r>
          </a:p>
        </p:txBody>
      </p:sp>
    </p:spTree>
    <p:extLst>
      <p:ext uri="{BB962C8B-B14F-4D97-AF65-F5344CB8AC3E}">
        <p14:creationId xmlns:p14="http://schemas.microsoft.com/office/powerpoint/2010/main" val="124263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8D7F458-EDAA-4A9F-BC78-FF1762C1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: Çapraz Köşeleri Yuvarlatılmış 6">
            <a:extLst>
              <a:ext uri="{FF2B5EF4-FFF2-40B4-BE49-F238E27FC236}">
                <a16:creationId xmlns:a16="http://schemas.microsoft.com/office/drawing/2014/main" id="{9C2921FB-7558-4FBE-86C6-F96E1DE8E6E0}"/>
              </a:ext>
            </a:extLst>
          </p:cNvPr>
          <p:cNvSpPr/>
          <p:nvPr/>
        </p:nvSpPr>
        <p:spPr>
          <a:xfrm>
            <a:off x="4741682" y="263951"/>
            <a:ext cx="5995448" cy="1527142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tx1"/>
                </a:solidFill>
              </a:rPr>
              <a:t>Hudeybiye</a:t>
            </a:r>
            <a:r>
              <a:rPr lang="tr-TR" sz="4000" dirty="0">
                <a:solidFill>
                  <a:schemeClr val="tx1"/>
                </a:solidFill>
              </a:rPr>
              <a:t> Antlaşması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160AD28-78CC-4C90-951F-434C5FA95F5D}"/>
              </a:ext>
            </a:extLst>
          </p:cNvPr>
          <p:cNvSpPr txBox="1"/>
          <p:nvPr/>
        </p:nvSpPr>
        <p:spPr>
          <a:xfrm>
            <a:off x="5184742" y="2677212"/>
            <a:ext cx="5476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628 yılında Müslümanlarla Mekkeli müşrikler arasında </a:t>
            </a:r>
            <a:r>
              <a:rPr lang="tr-TR" sz="2800" dirty="0" err="1"/>
              <a:t>Hudeybiye</a:t>
            </a:r>
            <a:r>
              <a:rPr lang="tr-TR" sz="2800" dirty="0"/>
              <a:t> Antlaşması imzalandı.</a:t>
            </a:r>
          </a:p>
          <a:p>
            <a:endParaRPr lang="tr-TR" sz="2800" dirty="0"/>
          </a:p>
          <a:p>
            <a:r>
              <a:rPr lang="tr-TR" sz="2800" dirty="0"/>
              <a:t>Antlaşmaya göre on yıl savaş olmayacaktı.</a:t>
            </a:r>
          </a:p>
        </p:txBody>
      </p:sp>
    </p:spTree>
    <p:extLst>
      <p:ext uri="{BB962C8B-B14F-4D97-AF65-F5344CB8AC3E}">
        <p14:creationId xmlns:p14="http://schemas.microsoft.com/office/powerpoint/2010/main" val="265780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